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36" r:id="rId5"/>
    <p:sldId id="337" r:id="rId6"/>
    <p:sldId id="338" r:id="rId7"/>
    <p:sldId id="332" r:id="rId8"/>
    <p:sldId id="333" r:id="rId9"/>
    <p:sldId id="335" r:id="rId10"/>
    <p:sldId id="331" r:id="rId11"/>
    <p:sldId id="325" r:id="rId12"/>
    <p:sldId id="327" r:id="rId13"/>
    <p:sldId id="328" r:id="rId14"/>
    <p:sldId id="329" r:id="rId15"/>
    <p:sldId id="326" r:id="rId16"/>
    <p:sldId id="302" r:id="rId17"/>
    <p:sldId id="310" r:id="rId18"/>
    <p:sldId id="322" r:id="rId19"/>
    <p:sldId id="311" r:id="rId20"/>
    <p:sldId id="308" r:id="rId21"/>
    <p:sldId id="318" r:id="rId22"/>
    <p:sldId id="319" r:id="rId23"/>
    <p:sldId id="324" r:id="rId24"/>
    <p:sldId id="321" r:id="rId25"/>
    <p:sldId id="323" r:id="rId26"/>
    <p:sldId id="33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10312499999999999"/>
                  <c:y val="3.515624783733711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9E-46E7-99EA-E16AF9FE26BB}"/>
                </c:ext>
              </c:extLst>
            </c:dLbl>
            <c:dLbl>
              <c:idx val="1"/>
              <c:layout>
                <c:manualLayout>
                  <c:x val="5.4687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37500000000001"/>
                      <c:h val="0.12243749246816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9E-46E7-99EA-E16AF9FE26BB}"/>
                </c:ext>
              </c:extLst>
            </c:dLbl>
            <c:dLbl>
              <c:idx val="3"/>
              <c:layout>
                <c:manualLayout>
                  <c:x val="-8.2352941176470615E-2"/>
                  <c:y val="2.773109060205826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9E-46E7-99EA-E16AF9FE26BB}"/>
                </c:ext>
              </c:extLst>
            </c:dLbl>
            <c:dLbl>
              <c:idx val="4"/>
              <c:layout>
                <c:manualLayout>
                  <c:x val="-6.7184740232459905E-2"/>
                  <c:y val="2.37431347494717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35507497784533"/>
                      <c:h val="0.1221052186944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9E-46E7-99EA-E16AF9FE26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PPT 능력</c:v>
                </c:pt>
                <c:pt idx="1">
                  <c:v>커뮤니케이션 능력</c:v>
                </c:pt>
                <c:pt idx="2">
                  <c:v>분석력</c:v>
                </c:pt>
                <c:pt idx="3">
                  <c:v>기획력</c:v>
                </c:pt>
                <c:pt idx="4">
                  <c:v>정보수집능력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67</c:v>
                </c:pt>
                <c:pt idx="2">
                  <c:v>92</c:v>
                </c:pt>
                <c:pt idx="3">
                  <c:v>83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9E-46E7-99EA-E16AF9FE2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08095984"/>
        <c:axId val="608096768"/>
      </c:radarChart>
      <c:catAx>
        <c:axId val="6080959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08096768"/>
        <c:crosses val="autoZero"/>
        <c:auto val="1"/>
        <c:lblAlgn val="ctr"/>
        <c:lblOffset val="100"/>
        <c:noMultiLvlLbl val="0"/>
      </c:catAx>
      <c:valAx>
        <c:axId val="6080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09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44986" y="2974310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끼니끼리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05556" y="3793554"/>
            <a:ext cx="283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손진영 박재완 이지섭 최현웅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bg1"/>
                </a:solidFill>
              </a:rPr>
              <a:t>Siat Mini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93746" y="6267420"/>
            <a:ext cx="217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2021.04.12~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5B77-06CE-4FE4-B7A5-7E317CBA05A6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6D4A14-42D6-44E9-ACE9-29AE96E62691}"/>
              </a:ext>
            </a:extLst>
          </p:cNvPr>
          <p:cNvSpPr/>
          <p:nvPr/>
        </p:nvSpPr>
        <p:spPr>
          <a:xfrm>
            <a:off x="462724" y="1734989"/>
            <a:ext cx="2151167" cy="305103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D37A2ED-02B4-43D7-9F42-EBFB9F160B03}"/>
              </a:ext>
            </a:extLst>
          </p:cNvPr>
          <p:cNvSpPr/>
          <p:nvPr/>
        </p:nvSpPr>
        <p:spPr>
          <a:xfrm>
            <a:off x="2692401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1E3307-8CE5-4C2F-AE8A-91A268610D79}"/>
              </a:ext>
            </a:extLst>
          </p:cNvPr>
          <p:cNvSpPr/>
          <p:nvPr/>
        </p:nvSpPr>
        <p:spPr>
          <a:xfrm>
            <a:off x="462719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3E701AE-1F2D-4028-B80E-984767C84ED1}"/>
              </a:ext>
            </a:extLst>
          </p:cNvPr>
          <p:cNvSpPr/>
          <p:nvPr/>
        </p:nvSpPr>
        <p:spPr>
          <a:xfrm>
            <a:off x="2692401" y="3310944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0C78231-B7F5-469B-BDA6-192DD2E12561}"/>
              </a:ext>
            </a:extLst>
          </p:cNvPr>
          <p:cNvSpPr/>
          <p:nvPr/>
        </p:nvSpPr>
        <p:spPr>
          <a:xfrm>
            <a:off x="4922078" y="1736977"/>
            <a:ext cx="2151167" cy="3049045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074749B-37BF-4636-B68C-106EF6B7E87B}"/>
              </a:ext>
            </a:extLst>
          </p:cNvPr>
          <p:cNvSpPr/>
          <p:nvPr/>
        </p:nvSpPr>
        <p:spPr>
          <a:xfrm>
            <a:off x="7151755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C275034-98AA-4A51-A0BE-60FBA3DF4999}"/>
              </a:ext>
            </a:extLst>
          </p:cNvPr>
          <p:cNvSpPr/>
          <p:nvPr/>
        </p:nvSpPr>
        <p:spPr>
          <a:xfrm>
            <a:off x="9381432" y="1734989"/>
            <a:ext cx="2151167" cy="304904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CB98F61-74B4-4DB4-9C34-8CDE84461AFD}"/>
              </a:ext>
            </a:extLst>
          </p:cNvPr>
          <p:cNvSpPr/>
          <p:nvPr/>
        </p:nvSpPr>
        <p:spPr>
          <a:xfrm>
            <a:off x="7151755" y="3306757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DB054F0-854F-4BF7-AE71-A15D7E143CFF}"/>
              </a:ext>
            </a:extLst>
          </p:cNvPr>
          <p:cNvSpPr/>
          <p:nvPr/>
        </p:nvSpPr>
        <p:spPr>
          <a:xfrm>
            <a:off x="6047100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34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Lean Canvas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719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FF4B2C-25D5-4033-BEA7-B2977BEB0718}"/>
              </a:ext>
            </a:extLst>
          </p:cNvPr>
          <p:cNvSpPr txBox="1"/>
          <p:nvPr/>
        </p:nvSpPr>
        <p:spPr>
          <a:xfrm>
            <a:off x="2695584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Solution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5FD8FC-5182-4D25-86A1-C0E85FEACDC5}"/>
              </a:ext>
            </a:extLst>
          </p:cNvPr>
          <p:cNvSpPr txBox="1"/>
          <p:nvPr/>
        </p:nvSpPr>
        <p:spPr>
          <a:xfrm>
            <a:off x="4922078" y="1773089"/>
            <a:ext cx="22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Unique Value Proposition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CA157-30EE-4874-9724-BB66E53ED520}"/>
              </a:ext>
            </a:extLst>
          </p:cNvPr>
          <p:cNvSpPr txBox="1"/>
          <p:nvPr/>
        </p:nvSpPr>
        <p:spPr>
          <a:xfrm>
            <a:off x="7151754" y="1773089"/>
            <a:ext cx="177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Unfair Advantage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5BDD7A-E6A0-4C0A-BFE5-E602E3128580}"/>
              </a:ext>
            </a:extLst>
          </p:cNvPr>
          <p:cNvSpPr txBox="1"/>
          <p:nvPr/>
        </p:nvSpPr>
        <p:spPr>
          <a:xfrm>
            <a:off x="9381432" y="1773088"/>
            <a:ext cx="185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Customer Segments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8DD12-888E-4D7C-B5CB-6C1B1C085921}"/>
              </a:ext>
            </a:extLst>
          </p:cNvPr>
          <p:cNvSpPr txBox="1"/>
          <p:nvPr/>
        </p:nvSpPr>
        <p:spPr>
          <a:xfrm>
            <a:off x="2695584" y="3306757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Key Metrics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05E494-9A39-461D-ADF1-E65080A3187D}"/>
              </a:ext>
            </a:extLst>
          </p:cNvPr>
          <p:cNvSpPr txBox="1"/>
          <p:nvPr/>
        </p:nvSpPr>
        <p:spPr>
          <a:xfrm>
            <a:off x="4922078" y="3306756"/>
            <a:ext cx="199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High-Level Concept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67E67-6B0A-4127-B610-D309D4F89052}"/>
              </a:ext>
            </a:extLst>
          </p:cNvPr>
          <p:cNvSpPr txBox="1"/>
          <p:nvPr/>
        </p:nvSpPr>
        <p:spPr>
          <a:xfrm>
            <a:off x="7151755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5FA6F-0C6C-4F6F-A8DD-B5882CE873D7}"/>
              </a:ext>
            </a:extLst>
          </p:cNvPr>
          <p:cNvSpPr txBox="1"/>
          <p:nvPr/>
        </p:nvSpPr>
        <p:spPr>
          <a:xfrm>
            <a:off x="9381432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Early Adopters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B828DE-221E-4681-99F5-6259C26F0831}"/>
              </a:ext>
            </a:extLst>
          </p:cNvPr>
          <p:cNvSpPr txBox="1"/>
          <p:nvPr/>
        </p:nvSpPr>
        <p:spPr>
          <a:xfrm>
            <a:off x="469090" y="3315131"/>
            <a:ext cx="179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Existing Alternatives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925E1-66F5-4D59-950E-5C8E90012139}"/>
              </a:ext>
            </a:extLst>
          </p:cNvPr>
          <p:cNvSpPr txBox="1"/>
          <p:nvPr/>
        </p:nvSpPr>
        <p:spPr>
          <a:xfrm>
            <a:off x="464115" y="4882712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Cost Structure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1AEB0-555E-4CEF-A830-BDC77C2BA3E1}"/>
              </a:ext>
            </a:extLst>
          </p:cNvPr>
          <p:cNvSpPr txBox="1"/>
          <p:nvPr/>
        </p:nvSpPr>
        <p:spPr>
          <a:xfrm>
            <a:off x="6047100" y="4886898"/>
            <a:ext cx="166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Revenue Streams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1E1B26-19A4-44D0-A863-6F540493F395}"/>
              </a:ext>
            </a:extLst>
          </p:cNvPr>
          <p:cNvSpPr txBox="1"/>
          <p:nvPr/>
        </p:nvSpPr>
        <p:spPr>
          <a:xfrm>
            <a:off x="544945" y="2078509"/>
            <a:ext cx="19950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현대인들의 무의미한 식사 횟수 증가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바쁜 생활로 인한 소통의 부재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멘토멘티 만남시 경직된 분위기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627F-36F2-4E2A-9938-E3669AEB83DA}"/>
              </a:ext>
            </a:extLst>
          </p:cNvPr>
          <p:cNvSpPr txBox="1"/>
          <p:nvPr/>
        </p:nvSpPr>
        <p:spPr>
          <a:xfrm>
            <a:off x="2770456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자연스러운 멘토 매칭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시간과 공간을 지정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유의미한 식사시간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만남의 경직성 타파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9FE9C-67AE-4708-B7CC-59B60D59EBC7}"/>
              </a:ext>
            </a:extLst>
          </p:cNvPr>
          <p:cNvSpPr txBox="1"/>
          <p:nvPr/>
        </p:nvSpPr>
        <p:spPr>
          <a:xfrm>
            <a:off x="5000134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의미있는 식사 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다양한 사람을 만날 기회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경험을 전수할 수 있는 시간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DB5874-BF96-4857-B183-B41EE4130E77}"/>
              </a:ext>
            </a:extLst>
          </p:cNvPr>
          <p:cNvSpPr txBox="1"/>
          <p:nvPr/>
        </p:nvSpPr>
        <p:spPr>
          <a:xfrm>
            <a:off x="7229810" y="2078508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- 1:1 </a:t>
            </a:r>
            <a:r>
              <a:rPr lang="ko-KR" altLang="en-US" sz="1050">
                <a:solidFill>
                  <a:schemeClr val="accent4"/>
                </a:solidFill>
              </a:rPr>
              <a:t>만남 주선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낮은 서비스 진입장벽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참여자의 가치 재고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442F83-DF28-4FB5-907E-4160A119B398}"/>
              </a:ext>
            </a:extLst>
          </p:cNvPr>
          <p:cNvSpPr txBox="1"/>
          <p:nvPr/>
        </p:nvSpPr>
        <p:spPr>
          <a:xfrm>
            <a:off x="9459487" y="20785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유명인 또는 인기인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직장인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학생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714CC-A4E9-4EDA-86E4-41C5209A01D0}"/>
              </a:ext>
            </a:extLst>
          </p:cNvPr>
          <p:cNvSpPr txBox="1"/>
          <p:nvPr/>
        </p:nvSpPr>
        <p:spPr>
          <a:xfrm>
            <a:off x="544945" y="3614533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친구랑 밥먹기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혼밥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인맥을 통한 소개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이메일 문의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인터넷을 활용한 교육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7BA657-407F-4EB1-B60C-BE36014163BB}"/>
              </a:ext>
            </a:extLst>
          </p:cNvPr>
          <p:cNvSpPr txBox="1"/>
          <p:nvPr/>
        </p:nvSpPr>
        <p:spPr>
          <a:xfrm>
            <a:off x="2770455" y="3625326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일간 식사 매칭 건수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가입자 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 수 </a:t>
            </a:r>
            <a:r>
              <a:rPr lang="en-US" altLang="ko-KR" sz="1050">
                <a:solidFill>
                  <a:schemeClr val="accent4"/>
                </a:solidFill>
              </a:rPr>
              <a:t>/ </a:t>
            </a:r>
            <a:r>
              <a:rPr lang="ko-KR" altLang="en-US" sz="1050">
                <a:solidFill>
                  <a:schemeClr val="accent4"/>
                </a:solidFill>
              </a:rPr>
              <a:t>멘티 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1D5F6-75D1-4E20-AD87-613ECBA64BCD}"/>
              </a:ext>
            </a:extLst>
          </p:cNvPr>
          <p:cNvSpPr txBox="1"/>
          <p:nvPr/>
        </p:nvSpPr>
        <p:spPr>
          <a:xfrm>
            <a:off x="5000133" y="3610406"/>
            <a:ext cx="1995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진입장벽이 낮고 온오프라인 구분이 없는 </a:t>
            </a:r>
            <a:r>
              <a:rPr lang="en-US" altLang="ko-KR" sz="1050">
                <a:solidFill>
                  <a:schemeClr val="accent4"/>
                </a:solidFill>
              </a:rPr>
              <a:t>SNS </a:t>
            </a:r>
            <a:r>
              <a:rPr lang="ko-KR" altLang="en-US" sz="1050">
                <a:solidFill>
                  <a:schemeClr val="accent4"/>
                </a:solidFill>
              </a:rPr>
              <a:t>서비스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A51EC-8E5C-4002-BF8D-552C1B6AC7B2}"/>
              </a:ext>
            </a:extLst>
          </p:cNvPr>
          <p:cNvSpPr txBox="1"/>
          <p:nvPr/>
        </p:nvSpPr>
        <p:spPr>
          <a:xfrm>
            <a:off x="7229809" y="3625325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서비스 홈페이지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구글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SNS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제휴식당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C199C5-471B-4984-BEED-F6799E4667F4}"/>
              </a:ext>
            </a:extLst>
          </p:cNvPr>
          <p:cNvSpPr txBox="1"/>
          <p:nvPr/>
        </p:nvSpPr>
        <p:spPr>
          <a:xfrm>
            <a:off x="9459486" y="3610405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가치를 알고 싶어 서비스에 참여하는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새로운 만남을 원하는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만남을 통해 성장하고 싶은 사람들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55FF78-B8B4-4BA4-A95D-6AFB1A18FBCD}"/>
              </a:ext>
            </a:extLst>
          </p:cNvPr>
          <p:cNvSpPr txBox="1"/>
          <p:nvPr/>
        </p:nvSpPr>
        <p:spPr>
          <a:xfrm>
            <a:off x="544945" y="51638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서버 유지비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인건비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마케팅비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C537C5-F360-4079-A607-04EE52E11471}"/>
              </a:ext>
            </a:extLst>
          </p:cNvPr>
          <p:cNvSpPr txBox="1"/>
          <p:nvPr/>
        </p:nvSpPr>
        <p:spPr>
          <a:xfrm>
            <a:off x="6154227" y="5190489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 주선시 발생하는 수수료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식당과의 제휴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광고 개재</a:t>
            </a:r>
          </a:p>
        </p:txBody>
      </p:sp>
    </p:spTree>
    <p:extLst>
      <p:ext uri="{BB962C8B-B14F-4D97-AF65-F5344CB8AC3E}">
        <p14:creationId xmlns:p14="http://schemas.microsoft.com/office/powerpoint/2010/main" val="134157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01903"/>
              </p:ext>
            </p:extLst>
          </p:nvPr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OOO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000000 -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00-000-0000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000-0000-0000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AB0000@naver.com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Blog/ Twitter/ Facebook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90503"/>
              </p:ext>
            </p:extLst>
          </p:nvPr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대학교</a:t>
                      </a:r>
                      <a:r>
                        <a:rPr lang="en-US" sz="1400" kern="100" dirty="0">
                          <a:effectLst/>
                        </a:rPr>
                        <a:t> OOO</a:t>
                      </a:r>
                      <a:r>
                        <a:rPr lang="ko-KR" sz="1400" kern="100" dirty="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고등학교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83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마음을 움직이는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OOO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나만의 강점 표현하기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022475"/>
            <a:ext cx="3747591" cy="4483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29251" y="228337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89674" y="2412860"/>
            <a:ext cx="3987251" cy="3798540"/>
            <a:chOff x="7991871" y="2412860"/>
            <a:chExt cx="3987251" cy="3798540"/>
          </a:xfrm>
        </p:grpSpPr>
        <p:grpSp>
          <p:nvGrpSpPr>
            <p:cNvPr id="32" name="그룹 31"/>
            <p:cNvGrpSpPr/>
            <p:nvPr/>
          </p:nvGrpSpPr>
          <p:grpSpPr>
            <a:xfrm>
              <a:off x="8474471" y="2412860"/>
              <a:ext cx="1523725" cy="180000"/>
              <a:chOff x="4700234" y="3826753"/>
              <a:chExt cx="1523725" cy="1800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10800000">
              <a:off x="10455397" y="6031400"/>
              <a:ext cx="1523725" cy="180000"/>
              <a:chOff x="4700234" y="3826753"/>
              <a:chExt cx="1523725" cy="180000"/>
            </a:xfrm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055371" y="3153659"/>
              <a:ext cx="1523725" cy="180000"/>
              <a:chOff x="4700234" y="3826753"/>
              <a:chExt cx="1523725" cy="18000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991871" y="4261066"/>
              <a:ext cx="1523725" cy="180000"/>
              <a:chOff x="4700234" y="3826753"/>
              <a:chExt cx="1523725" cy="18000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156850" y="3679650"/>
              <a:ext cx="1523725" cy="179999"/>
              <a:chOff x="4700234" y="3826753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474471" y="5706284"/>
              <a:ext cx="1523725" cy="180000"/>
              <a:chOff x="4700234" y="3826753"/>
              <a:chExt cx="1523725" cy="180000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2347431" y="304825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4901" y="415565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90471" y="563766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9529" y="35742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10966" y="595657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6928252" cy="615010"/>
            <a:chOff x="2263852" y="2348538"/>
            <a:chExt cx="6928252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928252" cy="615010"/>
            <a:chOff x="2263852" y="2348538"/>
            <a:chExt cx="692825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6928252" cy="615010"/>
            <a:chOff x="2263852" y="2348538"/>
            <a:chExt cx="6928252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928252" cy="615010"/>
            <a:chOff x="2263852" y="2348538"/>
            <a:chExt cx="6928252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6969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14843" y="2348538"/>
            <a:ext cx="3300656" cy="615010"/>
            <a:chOff x="2263852" y="2348538"/>
            <a:chExt cx="3300656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4843" y="4445580"/>
            <a:ext cx="3452941" cy="615010"/>
            <a:chOff x="2263852" y="2348538"/>
            <a:chExt cx="3452941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773" y="3247559"/>
            <a:ext cx="3275256" cy="615010"/>
            <a:chOff x="2289252" y="2348538"/>
            <a:chExt cx="3275256" cy="615010"/>
          </a:xfrm>
        </p:grpSpPr>
        <p:sp>
          <p:nvSpPr>
            <p:cNvPr id="28" name="TextBox 27"/>
            <p:cNvSpPr txBox="1"/>
            <p:nvPr/>
          </p:nvSpPr>
          <p:spPr>
            <a:xfrm>
              <a:off x="4884297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28449" y="5344601"/>
            <a:ext cx="3427541" cy="615010"/>
            <a:chOff x="2175928" y="2348538"/>
            <a:chExt cx="3427541" cy="615010"/>
          </a:xfrm>
        </p:grpSpPr>
        <p:sp>
          <p:nvSpPr>
            <p:cNvPr id="31" name="TextBox 30"/>
            <p:cNvSpPr txBox="1"/>
            <p:nvPr/>
          </p:nvSpPr>
          <p:spPr>
            <a:xfrm>
              <a:off x="4892311" y="2348538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5928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6388" y="652394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03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직에 필요한 핵심 역량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6658" y="492011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</a:rPr>
              <a:t>창의력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50389" y="468928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자료검색능력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93663" y="475309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스케줄링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2077375" y="4392479"/>
            <a:ext cx="1612925" cy="3544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b="15958"/>
          <a:stretch/>
        </p:blipFill>
        <p:spPr>
          <a:xfrm>
            <a:off x="8292284" y="2606610"/>
            <a:ext cx="1950230" cy="19502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8110875" y="4336563"/>
            <a:ext cx="1605093" cy="3527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4978400" y="2052959"/>
            <a:ext cx="2692018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86113730"/>
              </p:ext>
            </p:extLst>
          </p:nvPr>
        </p:nvGraphicFramePr>
        <p:xfrm>
          <a:off x="2133600" y="2138988"/>
          <a:ext cx="7962061" cy="416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3852" y="645071"/>
            <a:ext cx="2997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 업무 적합도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</p:spTree>
    <p:extLst>
      <p:ext uri="{BB962C8B-B14F-4D97-AF65-F5344CB8AC3E}">
        <p14:creationId xmlns:p14="http://schemas.microsoft.com/office/powerpoint/2010/main" val="32122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1578" y="652394"/>
            <a:ext cx="70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프로그램 숙련도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업무 </a:t>
            </a:r>
            <a:r>
              <a:rPr lang="ko-KR" altLang="en-US" sz="1400" spc="-150" dirty="0" err="1">
                <a:solidFill>
                  <a:schemeClr val="accent4"/>
                </a:solidFill>
              </a:rPr>
              <a:t>수행시</a:t>
            </a:r>
            <a:r>
              <a:rPr lang="ko-KR" altLang="en-US" sz="1400" spc="-150" dirty="0">
                <a:solidFill>
                  <a:schemeClr val="accent4"/>
                </a:solidFill>
              </a:rPr>
              <a:t> 자주 사용되는 프로그램의 숙련도 표시</a:t>
            </a:r>
          </a:p>
        </p:txBody>
      </p:sp>
      <p:sp>
        <p:nvSpPr>
          <p:cNvPr id="20" name="타원 19"/>
          <p:cNvSpPr/>
          <p:nvPr/>
        </p:nvSpPr>
        <p:spPr>
          <a:xfrm>
            <a:off x="521059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89925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6925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4857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2790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0723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8655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588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045210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52453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1059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89925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6925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857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2790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0723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86557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6588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045210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524537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21059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689925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6925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64857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127904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0723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086557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565884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045210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9524537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21059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89925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16925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4857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127904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60723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086557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565884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9045210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524537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1059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689925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16925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4857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27904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60723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08655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8565884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9045210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952453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9252" y="2640776"/>
            <a:ext cx="2629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POWERPOINT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EXCEL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WORD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PHOTOSHOP</a:t>
            </a:r>
            <a:br>
              <a:rPr lang="en-US" altLang="ko-KR" sz="2400" dirty="0">
                <a:solidFill>
                  <a:schemeClr val="accent4"/>
                </a:solidFill>
              </a:rPr>
            </a:br>
            <a:r>
              <a:rPr lang="en-US" altLang="ko-KR" sz="2400" dirty="0">
                <a:solidFill>
                  <a:schemeClr val="accent4"/>
                </a:solidFill>
              </a:rPr>
              <a:t>ILLUSTRATOR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파워포인트 디자인 샘플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solidFill>
                  <a:schemeClr val="accent4"/>
                </a:solidFill>
              </a:rPr>
              <a:t>네이버</a:t>
            </a:r>
            <a:r>
              <a:rPr lang="ko-KR" altLang="en-US" sz="1400" spc="-150" dirty="0">
                <a:solidFill>
                  <a:schemeClr val="accent4"/>
                </a:solidFill>
              </a:rPr>
              <a:t> 포스트 새별의 파워포인트 </a:t>
            </a:r>
            <a:r>
              <a:rPr lang="en-US" altLang="ko-KR" sz="1400" spc="-150" dirty="0">
                <a:solidFill>
                  <a:schemeClr val="accent4"/>
                </a:solidFill>
              </a:rPr>
              <a:t>PPT </a:t>
            </a:r>
            <a:r>
              <a:rPr lang="ko-KR" altLang="en-US" sz="1400" spc="-150" dirty="0">
                <a:solidFill>
                  <a:schemeClr val="accent4"/>
                </a:solidFill>
              </a:rPr>
              <a:t>나도 예쁘게 만들 수 있다 강의 샘플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5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2039588"/>
            <a:ext cx="2325256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2009833" y="5485953"/>
            <a:ext cx="2038350" cy="629083"/>
            <a:chOff x="2028825" y="5485953"/>
            <a:chExt cx="2038350" cy="62908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16482" y="5494191"/>
            <a:ext cx="2038350" cy="629083"/>
            <a:chOff x="2028825" y="5485953"/>
            <a:chExt cx="2038350" cy="62908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23131" y="5502429"/>
            <a:ext cx="2038350" cy="629083"/>
            <a:chOff x="2028825" y="5485953"/>
            <a:chExt cx="2038350" cy="62908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829781" y="5510667"/>
            <a:ext cx="2038350" cy="629083"/>
            <a:chOff x="2028825" y="5485953"/>
            <a:chExt cx="2038350" cy="62908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82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6238503" cy="769441"/>
            <a:chOff x="510077" y="2691080"/>
            <a:chExt cx="6238503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5516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Extracurricular Activity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516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Extracurricular Activity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</a:t>
            </a:r>
            <a:r>
              <a:rPr lang="ko-KR" altLang="en-US" spc="-15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배경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벤치마킹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Lean Canvas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662827-4AF5-452B-A5C5-D48871DFB4B2}"/>
              </a:ext>
            </a:extLst>
          </p:cNvPr>
          <p:cNvSpPr/>
          <p:nvPr/>
        </p:nvSpPr>
        <p:spPr>
          <a:xfrm>
            <a:off x="523606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C67F2-35F2-46CB-AA18-94B9223E0D16}"/>
              </a:ext>
            </a:extLst>
          </p:cNvPr>
          <p:cNvSpPr txBox="1"/>
          <p:nvPr/>
        </p:nvSpPr>
        <p:spPr>
          <a:xfrm>
            <a:off x="5730684" y="227322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FBCD1-13B7-4BB0-9332-087C7826787F}"/>
              </a:ext>
            </a:extLst>
          </p:cNvPr>
          <p:cNvSpPr txBox="1"/>
          <p:nvPr/>
        </p:nvSpPr>
        <p:spPr>
          <a:xfrm>
            <a:off x="5730684" y="3542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A05B1-D5DD-4C67-BC8B-154BB4445DC0}"/>
              </a:ext>
            </a:extLst>
          </p:cNvPr>
          <p:cNvSpPr txBox="1"/>
          <p:nvPr/>
        </p:nvSpPr>
        <p:spPr>
          <a:xfrm>
            <a:off x="6276026" y="227322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FAA3CA-B8D6-44D7-899C-8EFC221A9870}"/>
              </a:ext>
            </a:extLst>
          </p:cNvPr>
          <p:cNvSpPr txBox="1"/>
          <p:nvPr/>
        </p:nvSpPr>
        <p:spPr>
          <a:xfrm>
            <a:off x="6276026" y="35420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F8D73A-0803-4248-9C07-B4BCC2D1979E}"/>
              </a:ext>
            </a:extLst>
          </p:cNvPr>
          <p:cNvSpPr txBox="1"/>
          <p:nvPr/>
        </p:nvSpPr>
        <p:spPr>
          <a:xfrm>
            <a:off x="627602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346E97-E3CD-4F61-887C-2F9FECEF6B01}"/>
              </a:ext>
            </a:extLst>
          </p:cNvPr>
          <p:cNvSpPr txBox="1"/>
          <p:nvPr/>
        </p:nvSpPr>
        <p:spPr>
          <a:xfrm>
            <a:off x="6333734" y="3938945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043DE9-A306-411F-A614-DD55FCB77239}"/>
              </a:ext>
            </a:extLst>
          </p:cNvPr>
          <p:cNvSpPr/>
          <p:nvPr/>
        </p:nvSpPr>
        <p:spPr>
          <a:xfrm>
            <a:off x="523606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91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·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내외 활동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2009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부터 </a:t>
            </a:r>
            <a:r>
              <a:rPr lang="en-US" altLang="ko-KR" sz="1400" spc="-150" dirty="0">
                <a:solidFill>
                  <a:schemeClr val="accent4"/>
                </a:solidFill>
              </a:rPr>
              <a:t>2015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현재까지의 대 </a:t>
            </a:r>
            <a:r>
              <a:rPr lang="en-US" altLang="ko-KR" sz="1400" spc="-150" dirty="0">
                <a:solidFill>
                  <a:schemeClr val="accent4"/>
                </a:solidFill>
              </a:rPr>
              <a:t>· </a:t>
            </a:r>
            <a:r>
              <a:rPr lang="ko-KR" altLang="en-US" sz="1400" spc="-150" dirty="0">
                <a:solidFill>
                  <a:schemeClr val="accent4"/>
                </a:solidFill>
              </a:rPr>
              <a:t>내외 활동 경험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94787" y="5698274"/>
            <a:ext cx="8382000" cy="372698"/>
            <a:chOff x="455882" y="4857749"/>
            <a:chExt cx="8782947" cy="390526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현 20"/>
          <p:cNvSpPr/>
          <p:nvPr/>
        </p:nvSpPr>
        <p:spPr>
          <a:xfrm rot="5400000">
            <a:off x="382011" y="5044123"/>
            <a:ext cx="4133850" cy="130830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현 21"/>
          <p:cNvSpPr/>
          <p:nvPr/>
        </p:nvSpPr>
        <p:spPr>
          <a:xfrm rot="5400000">
            <a:off x="1805239" y="4295654"/>
            <a:ext cx="4116018" cy="282307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현 22"/>
          <p:cNvSpPr/>
          <p:nvPr/>
        </p:nvSpPr>
        <p:spPr>
          <a:xfrm rot="5400000">
            <a:off x="7362148" y="5137687"/>
            <a:ext cx="4133853" cy="1121174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 rot="5400000">
            <a:off x="6792187" y="5371498"/>
            <a:ext cx="4133850" cy="6535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/>
          <p:cNvSpPr/>
          <p:nvPr/>
        </p:nvSpPr>
        <p:spPr>
          <a:xfrm rot="5400000">
            <a:off x="4449145" y="4687865"/>
            <a:ext cx="3079669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 rot="5400000">
            <a:off x="5156409" y="4687866"/>
            <a:ext cx="5119407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961736" y="5884623"/>
            <a:ext cx="8087212" cy="338554"/>
            <a:chOff x="535049" y="5884623"/>
            <a:chExt cx="8087212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53504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398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422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5804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186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80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104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486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7699896" y="2392326"/>
            <a:ext cx="0" cy="755163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627026" y="2335138"/>
            <a:ext cx="144000" cy="1440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998209" y="19251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TITLE TEXT</a:t>
            </a:r>
            <a:endParaRPr lang="ko-KR" alt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</a:t>
            </a:r>
            <a:r>
              <a:rPr lang="en-US" altLang="ko-KR" sz="1400" spc="-150" dirty="0">
                <a:solidFill>
                  <a:schemeClr val="accent4"/>
                </a:solidFill>
              </a:rPr>
              <a:t>3</a:t>
            </a:r>
            <a:r>
              <a:rPr lang="ko-KR" altLang="en-US" sz="1400" spc="-150" dirty="0">
                <a:solidFill>
                  <a:schemeClr val="accent4"/>
                </a:solidFill>
              </a:rPr>
              <a:t>회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 </a:t>
            </a:r>
            <a:r>
              <a:rPr lang="ko-KR" altLang="en-US" sz="1400" spc="-150" dirty="0">
                <a:solidFill>
                  <a:schemeClr val="accent4"/>
                </a:solidFill>
              </a:rPr>
              <a:t>대회 공모전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상 수상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89252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85123" y="3601039"/>
            <a:ext cx="339548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회</a:t>
            </a:r>
            <a:r>
              <a:rPr lang="en-US" altLang="ko-KR" dirty="0">
                <a:solidFill>
                  <a:schemeClr val="accent4"/>
                </a:solidFill>
              </a:rPr>
              <a:t> OO </a:t>
            </a:r>
            <a:r>
              <a:rPr lang="ko-KR" altLang="en-US" dirty="0">
                <a:solidFill>
                  <a:schemeClr val="accent4"/>
                </a:solidFill>
              </a:rPr>
              <a:t>마케팅 공모전 </a:t>
            </a:r>
            <a:r>
              <a:rPr lang="en-US" altLang="ko-KR" dirty="0">
                <a:solidFill>
                  <a:schemeClr val="accent4"/>
                </a:solidFill>
              </a:rPr>
              <a:t>OOO</a:t>
            </a:r>
            <a:r>
              <a:rPr lang="ko-KR" altLang="en-US" dirty="0">
                <a:solidFill>
                  <a:schemeClr val="accent4"/>
                </a:solidFill>
              </a:rPr>
              <a:t>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아이디어 기획 및 </a:t>
            </a:r>
            <a:r>
              <a:rPr lang="en-US" altLang="ko-KR" sz="1400" dirty="0">
                <a:solidFill>
                  <a:schemeClr val="accent4"/>
                </a:solidFill>
              </a:rPr>
              <a:t>OO </a:t>
            </a:r>
            <a:r>
              <a:rPr lang="ko-KR" altLang="en-US" sz="1400" dirty="0">
                <a:solidFill>
                  <a:schemeClr val="accent4"/>
                </a:solidFill>
              </a:rPr>
              <a:t>참여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62900" y="364758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048555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840" y="652394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20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어학 자격증 및 컴퓨터 자격증 목록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014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자격증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 </a:t>
                      </a:r>
                      <a:r>
                        <a:rPr lang="ko-KR" altLang="en-US" sz="1600" dirty="0"/>
                        <a:t>위원회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OOOOOO </a:t>
                      </a:r>
                      <a:r>
                        <a:rPr lang="ko-KR" altLang="en-US" sz="1600" dirty="0"/>
                        <a:t>기금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산업기사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협회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회의소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13160" cy="769441"/>
            <a:chOff x="510077" y="2691080"/>
            <a:chExt cx="38131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6212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Reference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90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&amp; Reference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Lorem Ipsum is simply dummy text.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5618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83725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832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79939" y="1844140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7417" y="5529221"/>
            <a:ext cx="288252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Lorem Ipsum is simply dummy text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89252" y="556705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5095" y="3643600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지원자 유새별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52248" cy="769441"/>
              <a:chOff x="471977" y="2691080"/>
              <a:chExt cx="39522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7E01AB49-0997-439E-8342-6A1FCBF1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5" name="순서도: 저장 데이터 14">
            <a:extLst>
              <a:ext uri="{FF2B5EF4-FFF2-40B4-BE49-F238E27FC236}">
                <a16:creationId xmlns:a16="http://schemas.microsoft.com/office/drawing/2014/main" id="{BBFABECE-0B53-46CA-A2FF-77777DFDF70C}"/>
              </a:ext>
            </a:extLst>
          </p:cNvPr>
          <p:cNvSpPr/>
          <p:nvPr/>
        </p:nvSpPr>
        <p:spPr>
          <a:xfrm flipH="1">
            <a:off x="4460789" y="1638300"/>
            <a:ext cx="7731210" cy="5219700"/>
          </a:xfrm>
          <a:prstGeom prst="flowChartOnlineStorage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6281054" y="2768768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인생을 살아가다보면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만날 수 없지만 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만나고 싶은 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누군가가 있다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.”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915664" y="4407068"/>
            <a:ext cx="436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사람이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연예인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수도 있고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</a:p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법조인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이거나 혹은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어떤 회사의 </a:t>
            </a:r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CEO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 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EEF05-D858-47D4-8364-DE14F66EE022}"/>
              </a:ext>
            </a:extLst>
          </p:cNvPr>
          <p:cNvSpPr/>
          <p:nvPr/>
        </p:nvSpPr>
        <p:spPr>
          <a:xfrm>
            <a:off x="5276337" y="1638300"/>
            <a:ext cx="6915663" cy="5219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남자, 정장, 실내이(가) 표시된 사진&#10;&#10;자동 생성된 설명">
            <a:extLst>
              <a:ext uri="{FF2B5EF4-FFF2-40B4-BE49-F238E27FC236}">
                <a16:creationId xmlns:a16="http://schemas.microsoft.com/office/drawing/2014/main" id="{5CD282F9-DAC5-4A5D-8B42-ECF3CA57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75"/>
            <a:ext cx="8007178" cy="52193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5677156" y="2453446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그 사람과의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한 끼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식사를 통해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       좋은 영향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을 받을 수 있다면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               어떻게 하겠는가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?”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551140" y="3966301"/>
            <a:ext cx="436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워렌 버핏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과의 점심식사는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약 </a:t>
            </a:r>
            <a:r>
              <a:rPr lang="en-US" altLang="ko-KR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54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낙찰되었다고 한다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8ADC8-AAC6-49DD-A840-254F889D0C81}"/>
              </a:ext>
            </a:extLst>
          </p:cNvPr>
          <p:cNvSpPr txBox="1"/>
          <p:nvPr/>
        </p:nvSpPr>
        <p:spPr>
          <a:xfrm>
            <a:off x="7104181" y="5028317"/>
            <a:ext cx="393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낙찰자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에게는 해당 자리가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54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 이상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가치가 있다고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판단하였을 것이다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5F2DF7-0BF4-4BA6-8C03-84C3DC31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1296"/>
            <a:ext cx="12191999" cy="636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3708200" y="5207684"/>
            <a:ext cx="40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가고싶은 회사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상사와의 한 끼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4718524" y="5698980"/>
            <a:ext cx="436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“'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끼니끼리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합니다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696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잇다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1663700"/>
            <a:ext cx="4632995" cy="48504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715887"/>
            <a:ext cx="4221019" cy="4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Meetup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3699"/>
            <a:ext cx="3826676" cy="5113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472" y="1718538"/>
            <a:ext cx="4221019" cy="34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Linkedin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5898"/>
            <a:ext cx="3826676" cy="510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585" y="1665898"/>
            <a:ext cx="4497453" cy="46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892</Words>
  <Application>Microsoft Office PowerPoint</Application>
  <PresentationFormat>와이드스크린</PresentationFormat>
  <Paragraphs>308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HY견명조</vt:lpstr>
      <vt:lpstr>Noto Sans CJK KR Thin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79</cp:revision>
  <dcterms:created xsi:type="dcterms:W3CDTF">2015-07-07T04:48:58Z</dcterms:created>
  <dcterms:modified xsi:type="dcterms:W3CDTF">2021-04-14T12:20:53Z</dcterms:modified>
</cp:coreProperties>
</file>